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8" r:id="rId2"/>
    <p:sldId id="273" r:id="rId3"/>
    <p:sldId id="257" r:id="rId4"/>
    <p:sldId id="262" r:id="rId5"/>
    <p:sldId id="261" r:id="rId6"/>
    <p:sldId id="263" r:id="rId7"/>
    <p:sldId id="274" r:id="rId8"/>
    <p:sldId id="256" r:id="rId9"/>
    <p:sldId id="259" r:id="rId10"/>
    <p:sldId id="260" r:id="rId11"/>
    <p:sldId id="270" r:id="rId12"/>
    <p:sldId id="272" r:id="rId13"/>
    <p:sldId id="275" r:id="rId14"/>
    <p:sldId id="276" r:id="rId15"/>
    <p:sldId id="264" r:id="rId16"/>
    <p:sldId id="271" r:id="rId17"/>
    <p:sldId id="277" r:id="rId18"/>
    <p:sldId id="278" r:id="rId19"/>
    <p:sldId id="279" r:id="rId20"/>
    <p:sldId id="287" r:id="rId21"/>
    <p:sldId id="285" r:id="rId22"/>
    <p:sldId id="286" r:id="rId23"/>
    <p:sldId id="288" r:id="rId24"/>
    <p:sldId id="289" r:id="rId25"/>
    <p:sldId id="280" r:id="rId26"/>
    <p:sldId id="281" r:id="rId27"/>
    <p:sldId id="266" r:id="rId28"/>
    <p:sldId id="283" r:id="rId29"/>
    <p:sldId id="26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415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ut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903832"/>
      </p:ext>
    </p:extLst>
  </p:cSld>
  <p:clrMapOvr>
    <a:masterClrMapping/>
  </p:clrMapOvr>
  <p:transition>
    <p:cut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04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ut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28612"/>
      </p:ext>
    </p:extLst>
  </p:cSld>
  <p:clrMapOvr>
    <a:masterClrMapping/>
  </p:clrMapOvr>
  <p:transition>
    <p:cut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57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394689"/>
      </p:ext>
    </p:extLst>
  </p:cSld>
  <p:clrMapOvr>
    <a:masterClrMapping/>
  </p:clrMapOvr>
  <p:transition>
    <p:cut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3076"/>
      </p:ext>
    </p:extLst>
  </p:cSld>
  <p:clrMapOvr>
    <a:masterClrMapping/>
  </p:clrMapOvr>
  <p:transition>
    <p:cut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233941"/>
      </p:ext>
    </p:extLst>
  </p:cSld>
  <p:clrMapOvr>
    <a:masterClrMapping/>
  </p:clrMapOvr>
  <p:transition>
    <p:cut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150397"/>
      </p:ext>
    </p:extLst>
  </p:cSld>
  <p:clrMapOvr>
    <a:masterClrMapping/>
  </p:clrMapOvr>
  <p:transition>
    <p:cut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417509"/>
      </p:ext>
    </p:extLst>
  </p:cSld>
  <p:clrMapOvr>
    <a:masterClrMapping/>
  </p:clrMapOvr>
  <p:transition>
    <p:cut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730441"/>
      </p:ext>
    </p:extLst>
  </p:cSld>
  <p:clrMapOvr>
    <a:masterClrMapping/>
  </p:clrMapOvr>
  <p:transition>
    <p:cut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C07F4C4-6F33-4410-85E6-B844F0672660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CEACC9E-DE65-4368-A332-B157A7B38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56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>
    <p:cut thruBlk="1"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ebp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clipart.org/detail/153163/book-orange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openclipart.org/detail/167134/mallory_square-by-nkinkade-17765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38447435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clipart.org/detail/153163/book-orange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openclipart.org/detail/167134/mallory_square-by-nkinkade-177657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clipart.org/detail/153163/book-orange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openclipart.org/detail/167134/mallory_square-by-nkinkade-177657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38447435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FB9AC5-AA16-5196-C177-7731E46773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274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C44150E-F7E3-E2D9-F30A-104ADB20A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68" y="805464"/>
            <a:ext cx="10706863" cy="5247072"/>
          </a:xfrm>
        </p:spPr>
      </p:pic>
    </p:spTree>
    <p:extLst>
      <p:ext uri="{BB962C8B-B14F-4D97-AF65-F5344CB8AC3E}">
        <p14:creationId xmlns:p14="http://schemas.microsoft.com/office/powerpoint/2010/main" val="1356703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7F213AC-DD81-86F5-C01D-B63B47612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54907125-6BB8-A6EF-A3D2-06FA52C016B5}"/>
              </a:ext>
            </a:extLst>
          </p:cNvPr>
          <p:cNvSpPr/>
          <p:nvPr/>
        </p:nvSpPr>
        <p:spPr>
          <a:xfrm>
            <a:off x="1324947" y="1129003"/>
            <a:ext cx="6064898" cy="2948474"/>
          </a:xfrm>
          <a:prstGeom prst="wedgeEllipseCallout">
            <a:avLst>
              <a:gd name="adj1" fmla="val 62090"/>
              <a:gd name="adj2" fmla="val 28956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ADF5AA-FACA-72A2-B37B-7D97788EC365}"/>
              </a:ext>
            </a:extLst>
          </p:cNvPr>
          <p:cNvSpPr txBox="1"/>
          <p:nvPr/>
        </p:nvSpPr>
        <p:spPr>
          <a:xfrm>
            <a:off x="1791478" y="1670180"/>
            <a:ext cx="52997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Всем привет! Вы знаете как меня зовут и откуда я пришёл?</a:t>
            </a:r>
          </a:p>
        </p:txBody>
      </p:sp>
    </p:spTree>
    <p:extLst>
      <p:ext uri="{BB962C8B-B14F-4D97-AF65-F5344CB8AC3E}">
        <p14:creationId xmlns:p14="http://schemas.microsoft.com/office/powerpoint/2010/main" val="1290675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8DE60B7-C2A5-D629-1B2B-0C1A41ED0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47" y="658015"/>
            <a:ext cx="3636514" cy="554197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329221-AF04-26E5-A095-5252EB817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141" y="658015"/>
            <a:ext cx="4156478" cy="554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30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5D2BD-5E9C-27F4-E668-6B2B52F0C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3064E6A-ABE9-A34B-2C78-D13917662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5B0AA0C4-95F4-D243-1AA5-574F31A1BFBB}"/>
              </a:ext>
            </a:extLst>
          </p:cNvPr>
          <p:cNvSpPr/>
          <p:nvPr/>
        </p:nvSpPr>
        <p:spPr>
          <a:xfrm>
            <a:off x="1101012" y="1073020"/>
            <a:ext cx="6064898" cy="2948474"/>
          </a:xfrm>
          <a:prstGeom prst="wedgeEllipseCallout">
            <a:avLst>
              <a:gd name="adj1" fmla="val 62090"/>
              <a:gd name="adj2" fmla="val 28956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FA58FA-630C-7BC9-DAC7-3D68555B339F}"/>
              </a:ext>
            </a:extLst>
          </p:cNvPr>
          <p:cNvSpPr txBox="1"/>
          <p:nvPr/>
        </p:nvSpPr>
        <p:spPr>
          <a:xfrm>
            <a:off x="1236306" y="1502229"/>
            <a:ext cx="57943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Верно! Меня зовут Незнайка и я хочу попросить вас о помощи!</a:t>
            </a:r>
          </a:p>
        </p:txBody>
      </p:sp>
    </p:spTree>
    <p:extLst>
      <p:ext uri="{BB962C8B-B14F-4D97-AF65-F5344CB8AC3E}">
        <p14:creationId xmlns:p14="http://schemas.microsoft.com/office/powerpoint/2010/main" val="2202299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F9411-2246-1DC9-B979-A72C7E786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3E0D04-7B65-A772-A1B2-EC7D3F82F5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8FEA3B69-8B06-A3AF-A9B2-EAC3879C6126}"/>
              </a:ext>
            </a:extLst>
          </p:cNvPr>
          <p:cNvSpPr/>
          <p:nvPr/>
        </p:nvSpPr>
        <p:spPr>
          <a:xfrm>
            <a:off x="195942" y="367557"/>
            <a:ext cx="6997959" cy="5137504"/>
          </a:xfrm>
          <a:prstGeom prst="wedgeEllipseCallout">
            <a:avLst>
              <a:gd name="adj1" fmla="val 64490"/>
              <a:gd name="adj2" fmla="val 7344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8F702E-58FA-EB66-A39E-6DCDA44B32CD}"/>
              </a:ext>
            </a:extLst>
          </p:cNvPr>
          <p:cNvSpPr txBox="1"/>
          <p:nvPr/>
        </p:nvSpPr>
        <p:spPr>
          <a:xfrm>
            <a:off x="797766" y="1352939"/>
            <a:ext cx="57943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К школе мне нужно купить 1 ручку и 3 тетради. Я совсем не знаю сколько они будут стоить, потому что ценник на прилавке выглядит очень странно!</a:t>
            </a:r>
          </a:p>
        </p:txBody>
      </p:sp>
    </p:spTree>
    <p:extLst>
      <p:ext uri="{BB962C8B-B14F-4D97-AF65-F5344CB8AC3E}">
        <p14:creationId xmlns:p14="http://schemas.microsoft.com/office/powerpoint/2010/main" val="782127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EACEA-0F1C-4C3C-E71A-D72096154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DF6D6D0-7C89-EDF1-9C46-38D36D8A1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131FFB7-1950-FF12-9C9B-BBEB37449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601852"/>
              </p:ext>
            </p:extLst>
          </p:nvPr>
        </p:nvGraphicFramePr>
        <p:xfrm>
          <a:off x="996302" y="1540759"/>
          <a:ext cx="6300237" cy="3311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00079">
                  <a:extLst>
                    <a:ext uri="{9D8B030D-6E8A-4147-A177-3AD203B41FA5}">
                      <a16:colId xmlns:a16="http://schemas.microsoft.com/office/drawing/2014/main" val="180367929"/>
                    </a:ext>
                  </a:extLst>
                </a:gridCol>
                <a:gridCol w="2100079">
                  <a:extLst>
                    <a:ext uri="{9D8B030D-6E8A-4147-A177-3AD203B41FA5}">
                      <a16:colId xmlns:a16="http://schemas.microsoft.com/office/drawing/2014/main" val="2132707155"/>
                    </a:ext>
                  </a:extLst>
                </a:gridCol>
                <a:gridCol w="2100079">
                  <a:extLst>
                    <a:ext uri="{9D8B030D-6E8A-4147-A177-3AD203B41FA5}">
                      <a16:colId xmlns:a16="http://schemas.microsoft.com/office/drawing/2014/main" val="3048240263"/>
                    </a:ext>
                  </a:extLst>
                </a:gridCol>
              </a:tblGrid>
              <a:tr h="1103720"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Цена</a:t>
                      </a:r>
                    </a:p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(руб.)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Количество</a:t>
                      </a:r>
                    </a:p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(шт.)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Стоимость</a:t>
                      </a:r>
                    </a:p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(руб.)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103265"/>
                  </a:ext>
                </a:extLst>
              </a:tr>
              <a:tr h="110372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840312"/>
                  </a:ext>
                </a:extLst>
              </a:tr>
              <a:tr h="110372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1101299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EAF641-DFED-A57E-1CC9-330E7CAC2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67094" y="2856679"/>
            <a:ext cx="685893" cy="6793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97D764E-71F7-33B9-62B7-26850854B3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7108" y="3428999"/>
            <a:ext cx="1369180" cy="193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25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5981F-FDD8-3BF5-84E6-4BC504C339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Решение задач на нахождение 4 пропорционального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B1D03D-DB23-2565-26C8-B61F89E36428}"/>
              </a:ext>
            </a:extLst>
          </p:cNvPr>
          <p:cNvSpPr txBox="1"/>
          <p:nvPr/>
        </p:nvSpPr>
        <p:spPr>
          <a:xfrm>
            <a:off x="4198387" y="1593069"/>
            <a:ext cx="3795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Тема урока</a:t>
            </a:r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3B7F2DB4-3304-1FDC-B687-D176C9C63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9402147" y="2911807"/>
            <a:ext cx="2584579" cy="3752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1887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88AA7-CA61-0A64-2FD5-4DD6A2A98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65C9A2-1926-D988-A6D8-A5BBD6645645}"/>
              </a:ext>
            </a:extLst>
          </p:cNvPr>
          <p:cNvSpPr txBox="1"/>
          <p:nvPr/>
        </p:nvSpPr>
        <p:spPr>
          <a:xfrm>
            <a:off x="4336985" y="538710"/>
            <a:ext cx="3518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цель урока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37CEAD3-D508-6897-C246-E88D02C2CBFC}"/>
              </a:ext>
            </a:extLst>
          </p:cNvPr>
          <p:cNvSpPr txBox="1">
            <a:spLocks/>
          </p:cNvSpPr>
          <p:nvPr/>
        </p:nvSpPr>
        <p:spPr bwMode="blackWhite">
          <a:xfrm>
            <a:off x="524070" y="1767800"/>
            <a:ext cx="3550298" cy="933088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700" dirty="0"/>
              <a:t>узнать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EB2338B-9EB3-ACE5-45BC-A4EAF89F92C0}"/>
              </a:ext>
            </a:extLst>
          </p:cNvPr>
          <p:cNvSpPr txBox="1">
            <a:spLocks/>
          </p:cNvSpPr>
          <p:nvPr/>
        </p:nvSpPr>
        <p:spPr bwMode="blackWhite">
          <a:xfrm>
            <a:off x="524070" y="4460006"/>
            <a:ext cx="3550298" cy="933088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Научиться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B4CB0FC-5D2B-698B-D4A1-1D3F90879BFB}"/>
              </a:ext>
            </a:extLst>
          </p:cNvPr>
          <p:cNvSpPr txBox="1">
            <a:spLocks/>
          </p:cNvSpPr>
          <p:nvPr/>
        </p:nvSpPr>
        <p:spPr bwMode="blackWhite">
          <a:xfrm>
            <a:off x="6095999" y="1448064"/>
            <a:ext cx="5332445" cy="1572559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/>
              <a:t>Решать</a:t>
            </a:r>
            <a:r>
              <a:rPr lang="en-US" sz="3000" dirty="0"/>
              <a:t> </a:t>
            </a:r>
            <a:r>
              <a:rPr lang="ru-RU" sz="3000" dirty="0"/>
              <a:t>задачи такого вида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E3748BF-105B-C0E0-DFD0-669E9B547CC7}"/>
              </a:ext>
            </a:extLst>
          </p:cNvPr>
          <p:cNvSpPr txBox="1">
            <a:spLocks/>
          </p:cNvSpPr>
          <p:nvPr/>
        </p:nvSpPr>
        <p:spPr bwMode="blackWhite">
          <a:xfrm>
            <a:off x="6095999" y="3951487"/>
            <a:ext cx="5332445" cy="1950125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700" dirty="0"/>
              <a:t>Как выглядят</a:t>
            </a:r>
            <a:r>
              <a:rPr lang="ru-RU" sz="3600" dirty="0"/>
              <a:t> задачи на нахождение 4 пропорционального</a:t>
            </a:r>
            <a:r>
              <a:rPr lang="ru-RU" sz="3700" dirty="0"/>
              <a:t> </a:t>
            </a:r>
          </a:p>
        </p:txBody>
      </p:sp>
      <p:pic>
        <p:nvPicPr>
          <p:cNvPr id="2" name="Объект 4">
            <a:extLst>
              <a:ext uri="{FF2B5EF4-FFF2-40B4-BE49-F238E27FC236}">
                <a16:creationId xmlns:a16="http://schemas.microsoft.com/office/drawing/2014/main" id="{967BDDC2-5C2F-BF5F-90B0-DAA73D3FA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0468946" y="956388"/>
            <a:ext cx="2118048" cy="3074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3362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8E342-92C6-9522-F4E4-DA13C9C58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17C6A3-8074-C0AF-EAC3-603A47F5E3E3}"/>
              </a:ext>
            </a:extLst>
          </p:cNvPr>
          <p:cNvSpPr txBox="1"/>
          <p:nvPr/>
        </p:nvSpPr>
        <p:spPr>
          <a:xfrm>
            <a:off x="4336985" y="538710"/>
            <a:ext cx="3518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цель урока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2226066-5E08-A6E1-8495-E607D91BD575}"/>
              </a:ext>
            </a:extLst>
          </p:cNvPr>
          <p:cNvSpPr txBox="1">
            <a:spLocks/>
          </p:cNvSpPr>
          <p:nvPr/>
        </p:nvSpPr>
        <p:spPr bwMode="blackWhite">
          <a:xfrm>
            <a:off x="524070" y="1767800"/>
            <a:ext cx="3550298" cy="933088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700" dirty="0"/>
              <a:t>узнаем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0C682CA-0918-F7B5-0506-C249F3F66DAD}"/>
              </a:ext>
            </a:extLst>
          </p:cNvPr>
          <p:cNvSpPr txBox="1">
            <a:spLocks/>
          </p:cNvSpPr>
          <p:nvPr/>
        </p:nvSpPr>
        <p:spPr bwMode="blackWhite">
          <a:xfrm>
            <a:off x="524070" y="4460006"/>
            <a:ext cx="3550298" cy="933088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Научимся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832C722-7417-E948-C4FB-B09AF40B1FB7}"/>
              </a:ext>
            </a:extLst>
          </p:cNvPr>
          <p:cNvSpPr txBox="1">
            <a:spLocks/>
          </p:cNvSpPr>
          <p:nvPr/>
        </p:nvSpPr>
        <p:spPr bwMode="blackWhite">
          <a:xfrm>
            <a:off x="6095999" y="4140270"/>
            <a:ext cx="5332445" cy="1572559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schemeClr val="bg1"/>
                </a:solidFill>
              </a:rPr>
              <a:t>Решать</a:t>
            </a:r>
            <a:r>
              <a:rPr lang="en-US" sz="3000" dirty="0">
                <a:solidFill>
                  <a:sysClr val="windowText" lastClr="000000"/>
                </a:solidFill>
              </a:rPr>
              <a:t> </a:t>
            </a:r>
            <a:r>
              <a:rPr lang="ru-RU" sz="3000" dirty="0">
                <a:solidFill>
                  <a:sysClr val="windowText" lastClr="000000"/>
                </a:solidFill>
              </a:rPr>
              <a:t>задачи такого вида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9474230-D535-71C0-0A2B-6B3E31569B33}"/>
              </a:ext>
            </a:extLst>
          </p:cNvPr>
          <p:cNvSpPr txBox="1">
            <a:spLocks/>
          </p:cNvSpPr>
          <p:nvPr/>
        </p:nvSpPr>
        <p:spPr bwMode="blackWhite">
          <a:xfrm>
            <a:off x="6095999" y="1259281"/>
            <a:ext cx="5332445" cy="1950125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700" dirty="0"/>
              <a:t>Как выглядят</a:t>
            </a:r>
            <a:r>
              <a:rPr lang="ru-RU" sz="3600" dirty="0"/>
              <a:t> задачи на нахождение 4 пропорционального</a:t>
            </a:r>
            <a:r>
              <a:rPr lang="ru-RU" sz="3700" dirty="0"/>
              <a:t> </a:t>
            </a:r>
          </a:p>
        </p:txBody>
      </p:sp>
      <p:pic>
        <p:nvPicPr>
          <p:cNvPr id="2" name="Объект 4">
            <a:extLst>
              <a:ext uri="{FF2B5EF4-FFF2-40B4-BE49-F238E27FC236}">
                <a16:creationId xmlns:a16="http://schemas.microsoft.com/office/drawing/2014/main" id="{38484A8C-6379-832A-F703-4DE934FA2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0369420" y="3759791"/>
            <a:ext cx="2118048" cy="3074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7120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4FF68-2835-412F-D45E-133D89DA7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5D4026-45EF-71CE-3F27-9439BACDFAEB}"/>
              </a:ext>
            </a:extLst>
          </p:cNvPr>
          <p:cNvSpPr txBox="1"/>
          <p:nvPr/>
        </p:nvSpPr>
        <p:spPr>
          <a:xfrm>
            <a:off x="4320850" y="437285"/>
            <a:ext cx="3550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план урока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6463DBD-76D4-FD7F-D5B8-F949C46C1187}"/>
              </a:ext>
            </a:extLst>
          </p:cNvPr>
          <p:cNvSpPr txBox="1">
            <a:spLocks/>
          </p:cNvSpPr>
          <p:nvPr/>
        </p:nvSpPr>
        <p:spPr bwMode="blackWhite">
          <a:xfrm>
            <a:off x="509294" y="1581186"/>
            <a:ext cx="3550299" cy="4287767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dirty="0"/>
              <a:t>Вспомним</a:t>
            </a:r>
          </a:p>
          <a:p>
            <a:pPr algn="l"/>
            <a:r>
              <a:rPr lang="ru-RU" sz="4000" dirty="0"/>
              <a:t> </a:t>
            </a:r>
          </a:p>
          <a:p>
            <a:pPr algn="l"/>
            <a:endParaRPr lang="ru-RU" sz="4000" dirty="0"/>
          </a:p>
          <a:p>
            <a:pPr algn="l"/>
            <a:r>
              <a:rPr lang="ru-RU" sz="4000" dirty="0"/>
              <a:t>Узнаем</a:t>
            </a:r>
          </a:p>
          <a:p>
            <a:pPr algn="l"/>
            <a:endParaRPr lang="ru-RU" sz="4000" dirty="0"/>
          </a:p>
          <a:p>
            <a:pPr algn="l"/>
            <a:endParaRPr lang="ru-RU" sz="4000" dirty="0"/>
          </a:p>
          <a:p>
            <a:pPr algn="l"/>
            <a:r>
              <a:rPr lang="ru-RU" sz="4000" dirty="0"/>
              <a:t>научимся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33809-F511-F6CE-DAFD-7406375FE261}"/>
              </a:ext>
            </a:extLst>
          </p:cNvPr>
          <p:cNvSpPr txBox="1">
            <a:spLocks/>
          </p:cNvSpPr>
          <p:nvPr/>
        </p:nvSpPr>
        <p:spPr bwMode="blackWhite">
          <a:xfrm>
            <a:off x="5001208" y="1581187"/>
            <a:ext cx="6830008" cy="4287767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dirty="0"/>
              <a:t>применять знания в новых условиях</a:t>
            </a:r>
          </a:p>
          <a:p>
            <a:pPr algn="l"/>
            <a:endParaRPr lang="ru-RU" sz="4000" dirty="0"/>
          </a:p>
          <a:p>
            <a:pPr algn="l"/>
            <a:r>
              <a:rPr lang="ru-RU" sz="4000" dirty="0"/>
              <a:t>Как  решать задачи с такими величинами как цена, количество, стоимость</a:t>
            </a:r>
          </a:p>
          <a:p>
            <a:pPr algn="l"/>
            <a:endParaRPr lang="ru-RU" sz="4000" dirty="0"/>
          </a:p>
          <a:p>
            <a:pPr algn="l"/>
            <a:r>
              <a:rPr lang="ru-RU" sz="4000" dirty="0"/>
              <a:t>Как решать задачи на нахождение 4 пропорционального </a:t>
            </a:r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A06ACFB0-3ACA-FF6F-A37F-DBE037649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0702327" y="214604"/>
            <a:ext cx="1489673" cy="2162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4712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E8ACF-32C7-A1FF-C975-8F99FB9DD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491466-3FE7-D5E5-6575-3E4552AD529C}"/>
              </a:ext>
            </a:extLst>
          </p:cNvPr>
          <p:cNvSpPr txBox="1"/>
          <p:nvPr/>
        </p:nvSpPr>
        <p:spPr>
          <a:xfrm>
            <a:off x="4320850" y="437285"/>
            <a:ext cx="3550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план урока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6DFF50C-A1B4-A682-17BE-1D79EB70EA57}"/>
              </a:ext>
            </a:extLst>
          </p:cNvPr>
          <p:cNvSpPr txBox="1">
            <a:spLocks/>
          </p:cNvSpPr>
          <p:nvPr/>
        </p:nvSpPr>
        <p:spPr bwMode="blackWhite">
          <a:xfrm>
            <a:off x="509294" y="1581186"/>
            <a:ext cx="11209955" cy="4707647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/>
              <a:t>1. Вспомним</a:t>
            </a:r>
            <a:r>
              <a:rPr lang="ru-RU" sz="4000" dirty="0"/>
              <a:t>, Как  решать задачи с такими величинами как цена, количество, стоимость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2. Узнаем</a:t>
            </a:r>
            <a:r>
              <a:rPr lang="ru-RU" sz="4000" dirty="0"/>
              <a:t>, Как решать задачи на нахождение 4 пропорционального 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3. Научимся</a:t>
            </a:r>
            <a:r>
              <a:rPr lang="ru-RU" sz="4000" dirty="0"/>
              <a:t> применять знания в новых условиях</a:t>
            </a:r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B6A2E0AC-F7DC-7034-9475-88D02A417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0702327" y="214604"/>
            <a:ext cx="1489673" cy="2162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1959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BE4B35-D00B-F51B-8DE5-5CE7DBE6A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90" y="954055"/>
            <a:ext cx="11588620" cy="4949890"/>
          </a:xfrm>
        </p:spPr>
        <p:txBody>
          <a:bodyPr>
            <a:normAutofit/>
          </a:bodyPr>
          <a:lstStyle/>
          <a:p>
            <a:pPr algn="l"/>
            <a:r>
              <a:rPr lang="ru-RU" b="1" cap="none" dirty="0">
                <a:latin typeface="+mn-lt"/>
              </a:rPr>
              <a:t>При решении задач с такими величинами как цена, количество, стоимость используем следующие правила:</a:t>
            </a:r>
            <a:br>
              <a:rPr lang="ru-RU" cap="none" dirty="0">
                <a:latin typeface="+mn-lt"/>
              </a:rPr>
            </a:br>
            <a:br>
              <a:rPr lang="ru-RU" cap="none" dirty="0">
                <a:latin typeface="+mn-lt"/>
              </a:rPr>
            </a:br>
            <a:r>
              <a:rPr lang="ru-RU" cap="none" dirty="0">
                <a:latin typeface="+mn-lt"/>
              </a:rPr>
              <a:t>1) Чтобы найти цену, нужно стоимость разделить на количество.</a:t>
            </a:r>
            <a:br>
              <a:rPr lang="ru-RU" cap="none" dirty="0">
                <a:latin typeface="+mn-lt"/>
              </a:rPr>
            </a:br>
            <a:br>
              <a:rPr lang="ru-RU" cap="none" dirty="0">
                <a:latin typeface="+mn-lt"/>
              </a:rPr>
            </a:br>
            <a:r>
              <a:rPr lang="ru-RU" cap="none" dirty="0">
                <a:latin typeface="+mn-lt"/>
              </a:rPr>
              <a:t>2) Чтобы найти количество, нужно стоимость разделить на цену.</a:t>
            </a:r>
            <a:br>
              <a:rPr lang="ru-RU" cap="none" dirty="0">
                <a:latin typeface="+mn-lt"/>
              </a:rPr>
            </a:br>
            <a:br>
              <a:rPr lang="ru-RU" cap="none" dirty="0">
                <a:latin typeface="+mn-lt"/>
              </a:rPr>
            </a:br>
            <a:r>
              <a:rPr lang="ru-RU" cap="none" dirty="0">
                <a:latin typeface="+mn-lt"/>
              </a:rPr>
              <a:t>3)Чтобы найти стоимость, нужно цену умножить на количество.</a:t>
            </a: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139D9957-39A5-053D-F554-780129A1E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0002418" y="3968242"/>
            <a:ext cx="1990530" cy="28897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2367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56FE8-90FB-5B39-4233-69A2331FE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F2D934-D403-BA93-86AC-DC534B06EF5B}"/>
              </a:ext>
            </a:extLst>
          </p:cNvPr>
          <p:cNvSpPr txBox="1"/>
          <p:nvPr/>
        </p:nvSpPr>
        <p:spPr>
          <a:xfrm>
            <a:off x="4320850" y="437285"/>
            <a:ext cx="3550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план урока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1C3C0F3-8902-F12C-7343-24D3FCE10E8B}"/>
              </a:ext>
            </a:extLst>
          </p:cNvPr>
          <p:cNvSpPr txBox="1">
            <a:spLocks/>
          </p:cNvSpPr>
          <p:nvPr/>
        </p:nvSpPr>
        <p:spPr bwMode="blackWhite">
          <a:xfrm>
            <a:off x="509294" y="1581186"/>
            <a:ext cx="11209955" cy="4707647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/>
              <a:t>1. Вспомним</a:t>
            </a:r>
            <a:r>
              <a:rPr lang="ru-RU" sz="4000" dirty="0"/>
              <a:t>, Как  решать задачи с такими величинами как цена, количество, стоимость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2. Узнаем</a:t>
            </a:r>
            <a:r>
              <a:rPr lang="ru-RU" sz="4000" dirty="0"/>
              <a:t>, Как решать задачи на нахождение 4 пропорционального 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3. Научимся</a:t>
            </a:r>
            <a:r>
              <a:rPr lang="ru-RU" sz="4000" dirty="0"/>
              <a:t> применять знания в новых условиях</a:t>
            </a:r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79BDE464-E9D0-E97C-A421-3D90795DD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0702327" y="214604"/>
            <a:ext cx="1489673" cy="2162637"/>
          </a:xfrm>
          <a:prstGeom prst="rect">
            <a:avLst/>
          </a:prstGeom>
          <a:noFill/>
        </p:spPr>
      </p:pic>
      <p:sp>
        <p:nvSpPr>
          <p:cNvPr id="2" name="Звезда: 5 точек 1">
            <a:extLst>
              <a:ext uri="{FF2B5EF4-FFF2-40B4-BE49-F238E27FC236}">
                <a16:creationId xmlns:a16="http://schemas.microsoft.com/office/drawing/2014/main" id="{870C6BE2-513D-AD65-70FC-52999210217B}"/>
              </a:ext>
            </a:extLst>
          </p:cNvPr>
          <p:cNvSpPr/>
          <p:nvPr/>
        </p:nvSpPr>
        <p:spPr>
          <a:xfrm>
            <a:off x="9957490" y="1581186"/>
            <a:ext cx="1489673" cy="1287625"/>
          </a:xfrm>
          <a:prstGeom prst="star5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102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 4">
            <a:extLst>
              <a:ext uri="{FF2B5EF4-FFF2-40B4-BE49-F238E27FC236}">
                <a16:creationId xmlns:a16="http://schemas.microsoft.com/office/drawing/2014/main" id="{0FB4F0E4-8DDB-7477-D27E-A93C82D008AB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4100" y="876300"/>
            <a:ext cx="7543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4DFEAC-B3A2-556E-1C31-531CA3133B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7819"/>
          <a:stretch/>
        </p:blipFill>
        <p:spPr>
          <a:xfrm>
            <a:off x="10058400" y="2809008"/>
            <a:ext cx="1968759" cy="32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685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86BF9-C747-160F-8481-0A79680E4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4C8BEFF-EB81-4E4F-5E90-44F3BEAB3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7D507F8A-3AE1-2591-468E-EAD54F9A9A33}"/>
              </a:ext>
            </a:extLst>
          </p:cNvPr>
          <p:cNvSpPr/>
          <p:nvPr/>
        </p:nvSpPr>
        <p:spPr>
          <a:xfrm>
            <a:off x="195943" y="367557"/>
            <a:ext cx="7044612" cy="3061443"/>
          </a:xfrm>
          <a:prstGeom prst="wedgeEllipseCallout">
            <a:avLst>
              <a:gd name="adj1" fmla="val 62090"/>
              <a:gd name="adj2" fmla="val 28956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2A2918-CC76-F92B-839D-425A4583C327}"/>
              </a:ext>
            </a:extLst>
          </p:cNvPr>
          <p:cNvSpPr txBox="1"/>
          <p:nvPr/>
        </p:nvSpPr>
        <p:spPr>
          <a:xfrm>
            <a:off x="804765" y="746447"/>
            <a:ext cx="58293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Гончар продал моему другу 1 горшок за 4 монеты! А мне нужно 8 горшков. Сколько же это будет стоить?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A958126-970E-2CD1-4FA4-5DCA13C9A6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95686"/>
              </p:ext>
            </p:extLst>
          </p:nvPr>
        </p:nvGraphicFramePr>
        <p:xfrm>
          <a:off x="151621" y="3700589"/>
          <a:ext cx="7578013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6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r>
                        <a:rPr lang="ru-RU" sz="3600" dirty="0"/>
                        <a:t>  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Кол – 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Стоимость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?м.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4м.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84922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4м.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8шт.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256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6F469-2F77-8448-3F53-09C1C0A63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724A730-DE15-C4B6-666F-39375AD088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C5703837-D395-C625-FC19-D4101B6B4497}"/>
              </a:ext>
            </a:extLst>
          </p:cNvPr>
          <p:cNvSpPr/>
          <p:nvPr/>
        </p:nvSpPr>
        <p:spPr>
          <a:xfrm>
            <a:off x="195943" y="367557"/>
            <a:ext cx="7044612" cy="3061443"/>
          </a:xfrm>
          <a:prstGeom prst="wedgeEllipseCallout">
            <a:avLst>
              <a:gd name="adj1" fmla="val 62090"/>
              <a:gd name="adj2" fmla="val 28956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F9E34C-E185-A797-7059-18552F67F7EB}"/>
              </a:ext>
            </a:extLst>
          </p:cNvPr>
          <p:cNvSpPr txBox="1"/>
          <p:nvPr/>
        </p:nvSpPr>
        <p:spPr>
          <a:xfrm>
            <a:off x="804765" y="746447"/>
            <a:ext cx="58293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Понял! Чтобы найти стоимость, мы умножили цену и количество.</a:t>
            </a:r>
          </a:p>
          <a:p>
            <a:pPr algn="ctr"/>
            <a:r>
              <a:rPr lang="ru-RU" sz="3600" dirty="0">
                <a:latin typeface="Arial Black" panose="020B0A04020102020204" pitchFamily="34" charset="0"/>
              </a:rPr>
              <a:t>4 * 8 = 32</a:t>
            </a:r>
            <a:r>
              <a:rPr lang="ru-RU" sz="3600" dirty="0"/>
              <a:t>(м.)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3A01069-D21A-6E08-644F-A725AFA93AE0}"/>
              </a:ext>
            </a:extLst>
          </p:cNvPr>
          <p:cNvGraphicFramePr>
            <a:graphicFrameLocks noGrp="1"/>
          </p:cNvGraphicFramePr>
          <p:nvPr/>
        </p:nvGraphicFramePr>
        <p:xfrm>
          <a:off x="151621" y="3700589"/>
          <a:ext cx="7578013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6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r>
                        <a:rPr lang="ru-RU" sz="3600" dirty="0"/>
                        <a:t>  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Кол – 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Стоимость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 rowSpan="2"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  <a:p>
                      <a:pPr algn="ctr"/>
                      <a:r>
                        <a:rPr lang="ru-RU" sz="3600" dirty="0"/>
                        <a:t>4м.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4м.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849224"/>
                  </a:ext>
                </a:extLst>
              </a:tr>
              <a:tr h="83820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8шт.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486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2F247-BDD8-5FB5-EC13-0C4639474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C051D5-0C5D-B00A-4BA8-A70EA4F27CD3}"/>
              </a:ext>
            </a:extLst>
          </p:cNvPr>
          <p:cNvSpPr txBox="1"/>
          <p:nvPr/>
        </p:nvSpPr>
        <p:spPr>
          <a:xfrm>
            <a:off x="4320850" y="437285"/>
            <a:ext cx="3550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план урока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787A071-74D4-916E-2032-1FEE1830A525}"/>
              </a:ext>
            </a:extLst>
          </p:cNvPr>
          <p:cNvSpPr txBox="1">
            <a:spLocks/>
          </p:cNvSpPr>
          <p:nvPr/>
        </p:nvSpPr>
        <p:spPr bwMode="blackWhite">
          <a:xfrm>
            <a:off x="509294" y="1581186"/>
            <a:ext cx="11209955" cy="4707647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/>
              <a:t>1. Вспомним</a:t>
            </a:r>
            <a:r>
              <a:rPr lang="ru-RU" sz="4000" dirty="0"/>
              <a:t>, Как  решать задачи с такими величинами как цена, количество, стоимость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2. Узнаем</a:t>
            </a:r>
            <a:r>
              <a:rPr lang="ru-RU" sz="4000" dirty="0"/>
              <a:t>, Как решать задачи на нахождение 4 пропорционального 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3. Научимся</a:t>
            </a:r>
            <a:r>
              <a:rPr lang="ru-RU" sz="4000" dirty="0"/>
              <a:t> применять знания в новых условиях</a:t>
            </a:r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0B5B5525-8CC3-CF15-9F71-4748FDB7A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0937869" y="2743200"/>
            <a:ext cx="1489673" cy="2162637"/>
          </a:xfrm>
          <a:prstGeom prst="rect">
            <a:avLst/>
          </a:prstGeom>
          <a:noFill/>
        </p:spPr>
      </p:pic>
      <p:sp>
        <p:nvSpPr>
          <p:cNvPr id="2" name="Звезда: 5 точек 1">
            <a:extLst>
              <a:ext uri="{FF2B5EF4-FFF2-40B4-BE49-F238E27FC236}">
                <a16:creationId xmlns:a16="http://schemas.microsoft.com/office/drawing/2014/main" id="{B4E1D199-FBDF-1EE9-0580-4E9209D350DA}"/>
              </a:ext>
            </a:extLst>
          </p:cNvPr>
          <p:cNvSpPr/>
          <p:nvPr/>
        </p:nvSpPr>
        <p:spPr>
          <a:xfrm>
            <a:off x="9957490" y="1581186"/>
            <a:ext cx="1489673" cy="1287625"/>
          </a:xfrm>
          <a:prstGeom prst="star5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везда: 5 точек 5">
            <a:extLst>
              <a:ext uri="{FF2B5EF4-FFF2-40B4-BE49-F238E27FC236}">
                <a16:creationId xmlns:a16="http://schemas.microsoft.com/office/drawing/2014/main" id="{6F6C562D-828D-6DDE-E307-A3E624A9CE8F}"/>
              </a:ext>
            </a:extLst>
          </p:cNvPr>
          <p:cNvSpPr/>
          <p:nvPr/>
        </p:nvSpPr>
        <p:spPr>
          <a:xfrm>
            <a:off x="9957490" y="3345377"/>
            <a:ext cx="1489673" cy="1287625"/>
          </a:xfrm>
          <a:prstGeom prst="star5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068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94A9F-C1F2-EB8E-BD39-27E94FB2D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hlinkClick r:id="rId2"/>
            <a:extLst>
              <a:ext uri="{FF2B5EF4-FFF2-40B4-BE49-F238E27FC236}">
                <a16:creationId xmlns:a16="http://schemas.microsoft.com/office/drawing/2014/main" id="{13A21B10-70B6-0157-6858-A2BCE48987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974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DB4EF-0D04-7607-3A81-563B2EF93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71590"/>
            <a:ext cx="7729728" cy="1188720"/>
          </a:xfrm>
        </p:spPr>
        <p:txBody>
          <a:bodyPr>
            <a:normAutofit/>
          </a:bodyPr>
          <a:lstStyle/>
          <a:p>
            <a:r>
              <a:rPr lang="ru-RU" sz="4400" b="1" dirty="0"/>
              <a:t>проверка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5092B4D-5901-531E-92AE-299F3AABAA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651883"/>
              </p:ext>
            </p:extLst>
          </p:nvPr>
        </p:nvGraphicFramePr>
        <p:xfrm>
          <a:off x="3089987" y="1579737"/>
          <a:ext cx="6012025" cy="2936278"/>
        </p:xfrm>
        <a:graphic>
          <a:graphicData uri="http://schemas.openxmlformats.org/drawingml/2006/table">
            <a:tbl>
              <a:tblPr/>
              <a:tblGrid>
                <a:gridCol w="1973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8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9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Цена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Кол – 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Стоимость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1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   6руб.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   5шт.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   30руб.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   3руб.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   5шт.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   15руб.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    4руб.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   7шт.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   28</a:t>
                      </a:r>
                      <a:r>
                        <a:rPr lang="ru-RU" sz="36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 руб</a:t>
                      </a:r>
                      <a:r>
                        <a:rPr lang="ru-RU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984DD8-2874-D9ED-A195-63170C28B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7819"/>
          <a:stretch/>
        </p:blipFill>
        <p:spPr>
          <a:xfrm flipH="1">
            <a:off x="9423917" y="2657010"/>
            <a:ext cx="2267340" cy="37180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261FEA-1224-6AF5-47B3-5B82462A0AE5}"/>
              </a:ext>
            </a:extLst>
          </p:cNvPr>
          <p:cNvSpPr txBox="1"/>
          <p:nvPr/>
        </p:nvSpPr>
        <p:spPr>
          <a:xfrm>
            <a:off x="4458476" y="4693297"/>
            <a:ext cx="32750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30:6=5(шт.)</a:t>
            </a:r>
          </a:p>
          <a:p>
            <a:pPr marL="342900" indent="-342900">
              <a:buAutoNum type="arabicParenR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3*5=15(руб.)</a:t>
            </a:r>
          </a:p>
          <a:p>
            <a:pPr marL="342900" indent="-342900">
              <a:buAutoNum type="arabicParenR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28:7=4(руб.)</a:t>
            </a:r>
          </a:p>
        </p:txBody>
      </p:sp>
    </p:spTree>
    <p:extLst>
      <p:ext uri="{BB962C8B-B14F-4D97-AF65-F5344CB8AC3E}">
        <p14:creationId xmlns:p14="http://schemas.microsoft.com/office/powerpoint/2010/main" val="14344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06FE4-FAF4-27F1-79D3-4523A4ADA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4B9F868-B143-E3EF-22AF-33ABFA481D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24FD091-0DFC-C6B2-36A5-0A9B7EEA9D72}"/>
              </a:ext>
            </a:extLst>
          </p:cNvPr>
          <p:cNvGraphicFramePr>
            <a:graphicFrameLocks noGrp="1"/>
          </p:cNvGraphicFramePr>
          <p:nvPr/>
        </p:nvGraphicFramePr>
        <p:xfrm>
          <a:off x="996302" y="1540759"/>
          <a:ext cx="6300237" cy="3311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00079">
                  <a:extLst>
                    <a:ext uri="{9D8B030D-6E8A-4147-A177-3AD203B41FA5}">
                      <a16:colId xmlns:a16="http://schemas.microsoft.com/office/drawing/2014/main" val="180367929"/>
                    </a:ext>
                  </a:extLst>
                </a:gridCol>
                <a:gridCol w="2100079">
                  <a:extLst>
                    <a:ext uri="{9D8B030D-6E8A-4147-A177-3AD203B41FA5}">
                      <a16:colId xmlns:a16="http://schemas.microsoft.com/office/drawing/2014/main" val="2132707155"/>
                    </a:ext>
                  </a:extLst>
                </a:gridCol>
                <a:gridCol w="2100079">
                  <a:extLst>
                    <a:ext uri="{9D8B030D-6E8A-4147-A177-3AD203B41FA5}">
                      <a16:colId xmlns:a16="http://schemas.microsoft.com/office/drawing/2014/main" val="3048240263"/>
                    </a:ext>
                  </a:extLst>
                </a:gridCol>
              </a:tblGrid>
              <a:tr h="1103720"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Цена</a:t>
                      </a:r>
                    </a:p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(руб.)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Количество</a:t>
                      </a:r>
                    </a:p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(шт.)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Стоимость</a:t>
                      </a:r>
                    </a:p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(руб.)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103265"/>
                  </a:ext>
                </a:extLst>
              </a:tr>
              <a:tr h="110372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840312"/>
                  </a:ext>
                </a:extLst>
              </a:tr>
              <a:tr h="110372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1101299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6D4983-9F1D-F407-56B7-926DCAE58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67094" y="2856679"/>
            <a:ext cx="685893" cy="6793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46E5F96-A1F7-3AA2-E2CA-A4F17708D3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7108" y="3428999"/>
            <a:ext cx="1369180" cy="193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19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62621-9B72-B3BD-F04A-D9EE11911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2916DF7-DC84-6F6A-B4F2-E1749D543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A6CFFF1-89FC-03C8-3341-12C29DDFF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99869"/>
              </p:ext>
            </p:extLst>
          </p:nvPr>
        </p:nvGraphicFramePr>
        <p:xfrm>
          <a:off x="996302" y="1540759"/>
          <a:ext cx="6300237" cy="3311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00079">
                  <a:extLst>
                    <a:ext uri="{9D8B030D-6E8A-4147-A177-3AD203B41FA5}">
                      <a16:colId xmlns:a16="http://schemas.microsoft.com/office/drawing/2014/main" val="180367929"/>
                    </a:ext>
                  </a:extLst>
                </a:gridCol>
                <a:gridCol w="2100079">
                  <a:extLst>
                    <a:ext uri="{9D8B030D-6E8A-4147-A177-3AD203B41FA5}">
                      <a16:colId xmlns:a16="http://schemas.microsoft.com/office/drawing/2014/main" val="2132707155"/>
                    </a:ext>
                  </a:extLst>
                </a:gridCol>
                <a:gridCol w="2100079">
                  <a:extLst>
                    <a:ext uri="{9D8B030D-6E8A-4147-A177-3AD203B41FA5}">
                      <a16:colId xmlns:a16="http://schemas.microsoft.com/office/drawing/2014/main" val="3048240263"/>
                    </a:ext>
                  </a:extLst>
                </a:gridCol>
              </a:tblGrid>
              <a:tr h="1103720"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Цена</a:t>
                      </a:r>
                    </a:p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(руб.)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Количество</a:t>
                      </a:r>
                    </a:p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(шт.)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Стоимость</a:t>
                      </a:r>
                    </a:p>
                    <a:p>
                      <a:pPr algn="ctr"/>
                      <a:r>
                        <a:rPr lang="ru-RU" sz="2800" i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(руб.)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103265"/>
                  </a:ext>
                </a:extLst>
              </a:tr>
              <a:tr h="110372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840312"/>
                  </a:ext>
                </a:extLst>
              </a:tr>
              <a:tr h="110372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1101299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9206E7-054C-E1FA-A75F-BBD31D7FA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67094" y="2856679"/>
            <a:ext cx="685893" cy="6793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1362CF1-D9FB-AD0E-6317-66A5356211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7108" y="3428999"/>
            <a:ext cx="1369180" cy="19362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CE72F2-6C56-7F4C-EFAE-AD03CD62760A}"/>
              </a:ext>
            </a:extLst>
          </p:cNvPr>
          <p:cNvSpPr txBox="1"/>
          <p:nvPr/>
        </p:nvSpPr>
        <p:spPr>
          <a:xfrm>
            <a:off x="996302" y="5317241"/>
            <a:ext cx="39468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6:2=3(руб.)</a:t>
            </a:r>
          </a:p>
          <a:p>
            <a:pPr marL="342900" indent="-342900">
              <a:buAutoNum type="arabicParenR"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5*3=15(руб.)</a:t>
            </a:r>
          </a:p>
        </p:txBody>
      </p:sp>
    </p:spTree>
    <p:extLst>
      <p:ext uri="{BB962C8B-B14F-4D97-AF65-F5344CB8AC3E}">
        <p14:creationId xmlns:p14="http://schemas.microsoft.com/office/powerpoint/2010/main" val="193794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A8076-3037-1250-B005-1465DBD0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hlinkClick r:id="rId2"/>
            <a:extLst>
              <a:ext uri="{FF2B5EF4-FFF2-40B4-BE49-F238E27FC236}">
                <a16:creationId xmlns:a16="http://schemas.microsoft.com/office/drawing/2014/main" id="{75791071-224C-DFBB-003A-D34EACBED9B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96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C6B645-F2AE-74BD-9BF0-90B928677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99" y="1850360"/>
            <a:ext cx="10390202" cy="315727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8132382-E8EB-3BBE-5F3E-EF28A9B32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71590"/>
            <a:ext cx="7729728" cy="1188720"/>
          </a:xfrm>
        </p:spPr>
        <p:txBody>
          <a:bodyPr>
            <a:normAutofit/>
          </a:bodyPr>
          <a:lstStyle/>
          <a:p>
            <a:r>
              <a:rPr lang="ru-RU" sz="4400" b="1" dirty="0"/>
              <a:t>проверка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E6219C-AC46-C7EB-4731-08CD297E4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404" y="2884345"/>
            <a:ext cx="2174782" cy="31572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26C981-70FD-F707-21C8-64CABAA65C1A}"/>
              </a:ext>
            </a:extLst>
          </p:cNvPr>
          <p:cNvSpPr txBox="1"/>
          <p:nvPr/>
        </p:nvSpPr>
        <p:spPr>
          <a:xfrm>
            <a:off x="1895321" y="3443700"/>
            <a:ext cx="522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FD986-EF88-DF89-B7EF-9F3E0B86DC64}"/>
              </a:ext>
            </a:extLst>
          </p:cNvPr>
          <p:cNvSpPr txBox="1"/>
          <p:nvPr/>
        </p:nvSpPr>
        <p:spPr>
          <a:xfrm>
            <a:off x="1204855" y="3474477"/>
            <a:ext cx="690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B2D309-BEB3-0FA0-5550-85A0F7C4339B}"/>
              </a:ext>
            </a:extLst>
          </p:cNvPr>
          <p:cNvSpPr txBox="1"/>
          <p:nvPr/>
        </p:nvSpPr>
        <p:spPr>
          <a:xfrm>
            <a:off x="2528263" y="3456405"/>
            <a:ext cx="466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80B15F-DDDD-3380-E44A-8C1DEA1339EE}"/>
              </a:ext>
            </a:extLst>
          </p:cNvPr>
          <p:cNvSpPr txBox="1"/>
          <p:nvPr/>
        </p:nvSpPr>
        <p:spPr>
          <a:xfrm>
            <a:off x="1204855" y="3997697"/>
            <a:ext cx="681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48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5744B2-3E57-CAD0-6EBF-AD6A7EFAC465}"/>
              </a:ext>
            </a:extLst>
          </p:cNvPr>
          <p:cNvSpPr txBox="1"/>
          <p:nvPr/>
        </p:nvSpPr>
        <p:spPr>
          <a:xfrm>
            <a:off x="1866559" y="3979448"/>
            <a:ext cx="466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7A16D4-35CB-EEBA-E381-EA73D30C78E9}"/>
              </a:ext>
            </a:extLst>
          </p:cNvPr>
          <p:cNvSpPr txBox="1"/>
          <p:nvPr/>
        </p:nvSpPr>
        <p:spPr>
          <a:xfrm>
            <a:off x="2528263" y="3993679"/>
            <a:ext cx="466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441A19-D854-D8C6-9EB1-4371C8C08F75}"/>
              </a:ext>
            </a:extLst>
          </p:cNvPr>
          <p:cNvSpPr txBox="1"/>
          <p:nvPr/>
        </p:nvSpPr>
        <p:spPr>
          <a:xfrm>
            <a:off x="1866558" y="4545974"/>
            <a:ext cx="466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156329243"/>
      </p:ext>
    </p:extLst>
  </p:cSld>
  <p:clrMapOvr>
    <a:masterClrMapping/>
  </p:clrMapOvr>
  <p:transition>
    <p:cut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8F34C-BA5C-9F36-A278-85AB5FD74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6D45E0-32B3-A2C7-0B38-8B5B17A71350}"/>
              </a:ext>
            </a:extLst>
          </p:cNvPr>
          <p:cNvSpPr txBox="1"/>
          <p:nvPr/>
        </p:nvSpPr>
        <p:spPr>
          <a:xfrm>
            <a:off x="4320850" y="437285"/>
            <a:ext cx="3550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план урока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D9ED374-1B50-73EF-D24B-07A092DCB6BD}"/>
              </a:ext>
            </a:extLst>
          </p:cNvPr>
          <p:cNvSpPr txBox="1">
            <a:spLocks/>
          </p:cNvSpPr>
          <p:nvPr/>
        </p:nvSpPr>
        <p:spPr bwMode="blackWhite">
          <a:xfrm>
            <a:off x="509294" y="1581186"/>
            <a:ext cx="11209955" cy="4707647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/>
              <a:t>1. Вспомним</a:t>
            </a:r>
            <a:r>
              <a:rPr lang="ru-RU" sz="4000" dirty="0"/>
              <a:t>, Как  решать задачи с такими величинами как цена, количество, стоимость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2. Узнаем</a:t>
            </a:r>
            <a:r>
              <a:rPr lang="ru-RU" sz="4000" dirty="0"/>
              <a:t>, Как решать задачи на нахождение 4 пропорционального </a:t>
            </a:r>
          </a:p>
          <a:p>
            <a:pPr algn="l"/>
            <a:endParaRPr lang="ru-RU" sz="4000" dirty="0"/>
          </a:p>
          <a:p>
            <a:pPr algn="l"/>
            <a:r>
              <a:rPr lang="ru-RU" sz="4000" b="1" dirty="0"/>
              <a:t>3. Научимся</a:t>
            </a:r>
            <a:r>
              <a:rPr lang="ru-RU" sz="4000" dirty="0"/>
              <a:t> применять знания в новых условиях</a:t>
            </a:r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073D11E7-D564-BA31-98C7-3F4ADD7F0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11179080" y="4480078"/>
            <a:ext cx="1489673" cy="2162637"/>
          </a:xfrm>
          <a:prstGeom prst="rect">
            <a:avLst/>
          </a:prstGeom>
          <a:noFill/>
        </p:spPr>
      </p:pic>
      <p:sp>
        <p:nvSpPr>
          <p:cNvPr id="2" name="Звезда: 5 точек 1">
            <a:extLst>
              <a:ext uri="{FF2B5EF4-FFF2-40B4-BE49-F238E27FC236}">
                <a16:creationId xmlns:a16="http://schemas.microsoft.com/office/drawing/2014/main" id="{D14BC455-0DA7-9E96-AA10-A70787BC9933}"/>
              </a:ext>
            </a:extLst>
          </p:cNvPr>
          <p:cNvSpPr/>
          <p:nvPr/>
        </p:nvSpPr>
        <p:spPr>
          <a:xfrm>
            <a:off x="9957490" y="1581186"/>
            <a:ext cx="1489673" cy="1287625"/>
          </a:xfrm>
          <a:prstGeom prst="star5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везда: 5 точек 5">
            <a:extLst>
              <a:ext uri="{FF2B5EF4-FFF2-40B4-BE49-F238E27FC236}">
                <a16:creationId xmlns:a16="http://schemas.microsoft.com/office/drawing/2014/main" id="{BA3C3B75-AB6C-E97D-4A1B-732F6C156664}"/>
              </a:ext>
            </a:extLst>
          </p:cNvPr>
          <p:cNvSpPr/>
          <p:nvPr/>
        </p:nvSpPr>
        <p:spPr>
          <a:xfrm>
            <a:off x="10165156" y="5355771"/>
            <a:ext cx="1489673" cy="1287625"/>
          </a:xfrm>
          <a:prstGeom prst="star5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везда: 5 точек 6">
            <a:extLst>
              <a:ext uri="{FF2B5EF4-FFF2-40B4-BE49-F238E27FC236}">
                <a16:creationId xmlns:a16="http://schemas.microsoft.com/office/drawing/2014/main" id="{20D78F22-91A1-4C11-E78D-F1FA0D5C2F2A}"/>
              </a:ext>
            </a:extLst>
          </p:cNvPr>
          <p:cNvSpPr/>
          <p:nvPr/>
        </p:nvSpPr>
        <p:spPr>
          <a:xfrm>
            <a:off x="10165155" y="3222693"/>
            <a:ext cx="1489673" cy="1287625"/>
          </a:xfrm>
          <a:prstGeom prst="star5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903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74B24-F207-BE10-DA2A-41D9ED48B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D52775-82F8-EFB5-8184-E95F78A9AB0E}"/>
              </a:ext>
            </a:extLst>
          </p:cNvPr>
          <p:cNvSpPr txBox="1"/>
          <p:nvPr/>
        </p:nvSpPr>
        <p:spPr>
          <a:xfrm>
            <a:off x="4336985" y="538710"/>
            <a:ext cx="3518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spc="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цель урока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19E7F1B-C4CA-5173-0B4A-C8DB07491C20}"/>
              </a:ext>
            </a:extLst>
          </p:cNvPr>
          <p:cNvSpPr txBox="1">
            <a:spLocks/>
          </p:cNvSpPr>
          <p:nvPr/>
        </p:nvSpPr>
        <p:spPr bwMode="blackWhite">
          <a:xfrm>
            <a:off x="839755" y="1259281"/>
            <a:ext cx="10588689" cy="4479046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500" dirty="0"/>
              <a:t>Узнаем, Как выглядят</a:t>
            </a:r>
            <a:r>
              <a:rPr lang="ru-RU" sz="4100" dirty="0"/>
              <a:t> задачи на нахождение 4 пропорционального. </a:t>
            </a:r>
          </a:p>
          <a:p>
            <a:r>
              <a:rPr lang="ru-RU" sz="4100" dirty="0"/>
              <a:t>Научимся Решать</a:t>
            </a:r>
            <a:r>
              <a:rPr lang="en-US" sz="4100" dirty="0"/>
              <a:t> </a:t>
            </a:r>
            <a:r>
              <a:rPr lang="ru-RU" sz="4100" dirty="0"/>
              <a:t>задачи такого вида.</a:t>
            </a:r>
          </a:p>
        </p:txBody>
      </p:sp>
      <p:pic>
        <p:nvPicPr>
          <p:cNvPr id="2" name="Объект 4">
            <a:extLst>
              <a:ext uri="{FF2B5EF4-FFF2-40B4-BE49-F238E27FC236}">
                <a16:creationId xmlns:a16="http://schemas.microsoft.com/office/drawing/2014/main" id="{7AE89616-B8C4-D629-61B4-D71EB6F29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 flipH="1">
            <a:off x="10182807" y="3783118"/>
            <a:ext cx="2118048" cy="3074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0969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830" y="628790"/>
            <a:ext cx="7729728" cy="11887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Рефлексия  деятельности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0632" y="2108719"/>
            <a:ext cx="8724123" cy="394321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Я научился на уроке……</a:t>
            </a:r>
          </a:p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Мне  этот  урок  дал  для  жизни….</a:t>
            </a:r>
          </a:p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Урок  привлёк  меня  тем , что….</a:t>
            </a:r>
          </a:p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Урок  показался  интересным…..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7CFF7383-DB43-EFFE-F1AB-D450AABCF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17" b="97917" l="29167" r="70313">
                        <a14:foregroundMark x1="33333" y1="96250" x2="38750" y2="90278"/>
                        <a14:foregroundMark x1="38854" y1="90139" x2="39688" y2="88889"/>
                        <a14:foregroundMark x1="39688" y1="88889" x2="39688" y2="88889"/>
                        <a14:foregroundMark x1="48854" y1="96389" x2="51250" y2="97917"/>
                        <a14:foregroundMark x1="32500" y1="97778" x2="29271" y2="95694"/>
                        <a14:foregroundMark x1="43542" y1="10278" x2="51771" y2="8750"/>
                        <a14:foregroundMark x1="51771" y1="8750" x2="55208" y2="9028"/>
                        <a14:foregroundMark x1="53333" y1="4306" x2="48125" y2="2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9800253" y="3087987"/>
            <a:ext cx="2118048" cy="307488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47EBE-49E4-4542-881C-C03506B7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89DACDB-9892-E11D-06AC-DCACA984B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488"/>
          <a:stretch/>
        </p:blipFill>
        <p:spPr>
          <a:xfrm>
            <a:off x="7725747" y="679214"/>
            <a:ext cx="3788228" cy="5499571"/>
          </a:xfrm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A183905B-90D8-18C9-8AB1-4726A27597D1}"/>
              </a:ext>
            </a:extLst>
          </p:cNvPr>
          <p:cNvSpPr/>
          <p:nvPr/>
        </p:nvSpPr>
        <p:spPr>
          <a:xfrm>
            <a:off x="830424" y="679214"/>
            <a:ext cx="6354147" cy="5225143"/>
          </a:xfrm>
          <a:prstGeom prst="wedgeEllipseCallout">
            <a:avLst>
              <a:gd name="adj1" fmla="val 65614"/>
              <a:gd name="adj2" fmla="val 1992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A5502C-96DD-2FF4-6B55-550503EF2813}"/>
              </a:ext>
            </a:extLst>
          </p:cNvPr>
          <p:cNvSpPr txBox="1"/>
          <p:nvPr/>
        </p:nvSpPr>
        <p:spPr>
          <a:xfrm>
            <a:off x="1110342" y="1583625"/>
            <a:ext cx="57943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Спасибо, ребята! </a:t>
            </a:r>
          </a:p>
          <a:p>
            <a:pPr algn="ctr"/>
            <a:r>
              <a:rPr lang="ru-RU" sz="3600" b="1" dirty="0"/>
              <a:t>Сегодня вы мне очень помогли!</a:t>
            </a:r>
          </a:p>
          <a:p>
            <a:pPr algn="ctr"/>
            <a:r>
              <a:rPr lang="ru-RU" sz="3600" b="1" dirty="0"/>
              <a:t>Надеюсь, мы ещё с вами встретимся. </a:t>
            </a:r>
          </a:p>
          <a:p>
            <a:pPr algn="ctr"/>
            <a:r>
              <a:rPr lang="ru-RU" sz="3600" b="1" dirty="0"/>
              <a:t>Пока-пока!</a:t>
            </a:r>
          </a:p>
        </p:txBody>
      </p:sp>
    </p:spTree>
    <p:extLst>
      <p:ext uri="{BB962C8B-B14F-4D97-AF65-F5344CB8AC3E}">
        <p14:creationId xmlns:p14="http://schemas.microsoft.com/office/powerpoint/2010/main" val="1163291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F873C-6B3F-BBCF-145E-BB3A8E5A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Спасибо за внимание!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8D865A-831E-9636-8FDA-273967840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54" y="2629094"/>
            <a:ext cx="3114092" cy="3803859"/>
          </a:xfrm>
        </p:spPr>
      </p:pic>
    </p:spTree>
    <p:extLst>
      <p:ext uri="{BB962C8B-B14F-4D97-AF65-F5344CB8AC3E}">
        <p14:creationId xmlns:p14="http://schemas.microsoft.com/office/powerpoint/2010/main" val="3076940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1119</TotalTime>
  <Words>587</Words>
  <Application>Microsoft Office PowerPoint</Application>
  <PresentationFormat>Широкоэкранный</PresentationFormat>
  <Paragraphs>150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Arial Black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Решение задач на нахождение 4 пропорционального</vt:lpstr>
      <vt:lpstr>Презентация PowerPoint</vt:lpstr>
      <vt:lpstr>Презентация PowerPoint</vt:lpstr>
      <vt:lpstr>Презентация PowerPoint</vt:lpstr>
      <vt:lpstr>Презентация PowerPoint</vt:lpstr>
      <vt:lpstr>При решении задач с такими величинами как цена, количество, стоимость используем следующие правила:  1) Чтобы найти цену, нужно стоимость разделить на количество.  2) Чтобы найти количество, нужно стоимость разделить на цену.  3)Чтобы найти стоимость, нужно цену умножить на количество.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проверка</vt:lpstr>
      <vt:lpstr>Презентация PowerPoint</vt:lpstr>
      <vt:lpstr>Презентация PowerPoint</vt:lpstr>
      <vt:lpstr>Презентация PowerPoint</vt:lpstr>
      <vt:lpstr>проверка</vt:lpstr>
      <vt:lpstr>Презентация PowerPoint</vt:lpstr>
      <vt:lpstr>Презентация PowerPoint</vt:lpstr>
      <vt:lpstr>Рефлексия  деятельности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XE</dc:creator>
  <cp:lastModifiedBy>XE</cp:lastModifiedBy>
  <cp:revision>9</cp:revision>
  <dcterms:created xsi:type="dcterms:W3CDTF">2025-02-20T22:17:27Z</dcterms:created>
  <dcterms:modified xsi:type="dcterms:W3CDTF">2025-02-28T13:42:35Z</dcterms:modified>
</cp:coreProperties>
</file>